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lice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Lora" pitchFamily="2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5257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1667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Tree Species Image Classification &amp; Live Web Demo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45448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Comprehensive Approach to Fine-Grained Plant Recognition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99526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Presenter: Manish Kumar Gupta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0917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Thank You!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82690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 appreciate your time and attention. We are confident that this project offers a robust solution for tree species classification, with significant potential for future development and real-world impact.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00276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 any questions or further discussions, please contact Manish Kumar Gupta.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2438"/>
            <a:ext cx="104649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The Challenge: Fine-Grained Tree Classification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2935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Accurately identifying tree species presents several complex challenges, especially when dealing with a large number of visually similar species and real-world conditions.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287673"/>
            <a:ext cx="6422231" cy="1506736"/>
          </a:xfrm>
          <a:prstGeom prst="roundRect">
            <a:avLst>
              <a:gd name="adj" fmla="val 1976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15008" y="350889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Visual Similarity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15008" y="3938111"/>
            <a:ext cx="597979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Distinguishing between 29 visually similar tree species, where subtle differences in leaf, bark, or overall shape are critical.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3287673"/>
            <a:ext cx="6422231" cy="1506736"/>
          </a:xfrm>
          <a:prstGeom prst="roundRect">
            <a:avLst>
              <a:gd name="adj" fmla="val 1976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35597" y="350889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Limited Data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635597" y="3938111"/>
            <a:ext cx="597979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Working with a constrained dataset, which significantly increases the risk of model overfitting and poor generalization.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93790" y="4992767"/>
            <a:ext cx="6422231" cy="1824276"/>
          </a:xfrm>
          <a:prstGeom prst="roundRect">
            <a:avLst>
              <a:gd name="adj" fmla="val 1632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15008" y="521398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Noisy Images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1015008" y="5643205"/>
            <a:ext cx="597979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Handling real-world images that include complex backgrounds, varied lighting conditions, and potential occlusions.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414379" y="4992767"/>
            <a:ext cx="6422231" cy="1824276"/>
          </a:xfrm>
          <a:prstGeom prst="roundRect">
            <a:avLst>
              <a:gd name="adj" fmla="val 1632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35597" y="521398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Non-Tree Rejection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635597" y="5643205"/>
            <a:ext cx="597979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Ensuring the model can accurately reject non-tree images to provide robust and reliable predictions, preventing misclassifications of irrelevant inputs.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864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Core Objectives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54555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project aims to overcome these challenges by focusing on key objectives that combine machine learning accuracy with practical application.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403878"/>
            <a:ext cx="446484" cy="446484"/>
          </a:xfrm>
          <a:prstGeom prst="roundRect">
            <a:avLst>
              <a:gd name="adj" fmla="val 6668"/>
            </a:avLst>
          </a:prstGeom>
          <a:solidFill>
            <a:srgbClr val="F0EDE6"/>
          </a:solidFill>
          <a:ln/>
        </p:spPr>
      </p:sp>
      <p:sp>
        <p:nvSpPr>
          <p:cNvPr id="5" name="Text 3"/>
          <p:cNvSpPr/>
          <p:nvPr/>
        </p:nvSpPr>
        <p:spPr>
          <a:xfrm>
            <a:off x="868204" y="3441085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1438632" y="3472101"/>
            <a:ext cx="431065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Develop an Accurate and Robust Model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438632" y="3901321"/>
            <a:ext cx="575250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primary goal is to create a highly accurate deep learning model capable of reliable tree species identification, even under diverse conditions.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39144" y="3403878"/>
            <a:ext cx="446484" cy="446484"/>
          </a:xfrm>
          <a:prstGeom prst="roundRect">
            <a:avLst>
              <a:gd name="adj" fmla="val 6668"/>
            </a:avLst>
          </a:prstGeom>
          <a:solidFill>
            <a:srgbClr val="F0EDE6"/>
          </a:solidFill>
          <a:ln/>
        </p:spPr>
      </p:sp>
      <p:sp>
        <p:nvSpPr>
          <p:cNvPr id="9" name="Text 7"/>
          <p:cNvSpPr/>
          <p:nvPr/>
        </p:nvSpPr>
        <p:spPr>
          <a:xfrm>
            <a:off x="7513558" y="3441085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8083987" y="3472101"/>
            <a:ext cx="301799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Create a User-Friendly Tool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8083987" y="3901321"/>
            <a:ext cx="575262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 aim to build a practical, intuitive web application that supports forest surveys, ecological research, and citizen science initiatives.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93790" y="5250775"/>
            <a:ext cx="446484" cy="446484"/>
          </a:xfrm>
          <a:prstGeom prst="roundRect">
            <a:avLst>
              <a:gd name="adj" fmla="val 6668"/>
            </a:avLst>
          </a:prstGeom>
          <a:solidFill>
            <a:srgbClr val="F0EDE6"/>
          </a:solidFill>
          <a:ln/>
        </p:spPr>
      </p:sp>
      <p:sp>
        <p:nvSpPr>
          <p:cNvPr id="13" name="Text 11"/>
          <p:cNvSpPr/>
          <p:nvPr/>
        </p:nvSpPr>
        <p:spPr>
          <a:xfrm>
            <a:off x="868204" y="5287982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1438632" y="5318998"/>
            <a:ext cx="439221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Achieve High Performance Benchmarks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1438632" y="5748218"/>
            <a:ext cx="575250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 targeted a strong performance benchmark, specifically a Macro-F1 score exceeding 75%, to ensure real-world utility.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439144" y="5250775"/>
            <a:ext cx="446484" cy="446484"/>
          </a:xfrm>
          <a:prstGeom prst="roundRect">
            <a:avLst>
              <a:gd name="adj" fmla="val 6668"/>
            </a:avLst>
          </a:prstGeom>
          <a:solidFill>
            <a:srgbClr val="F0EDE6"/>
          </a:solidFill>
          <a:ln/>
        </p:spPr>
      </p:sp>
      <p:sp>
        <p:nvSpPr>
          <p:cNvPr id="17" name="Text 15"/>
          <p:cNvSpPr/>
          <p:nvPr/>
        </p:nvSpPr>
        <p:spPr>
          <a:xfrm>
            <a:off x="7513558" y="5287982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8083987" y="5318998"/>
            <a:ext cx="317551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Implement Robust Rejection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8083987" y="5748218"/>
            <a:ext cx="575262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crucial objective is to integrate a reliable system for rejecting non-tree images, making the application dependable for diverse inputs.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0247"/>
            <a:ext cx="576965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 Multi-Faceted Approach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3715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methodology combines rigorous data preparation, advanced model training, and intuitive web development to create a comprehensive solution.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09383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&amp; Augmentation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360235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Acquired and meticulously curated a specialized dataset covering 29 distinct tree species.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306848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Applied extensive data augmentation techniques (e.g., rotations, flips, zooms) to enhance dataset diversity and improve model generalization, preventing overfitting on limited data.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3093839"/>
            <a:ext cx="349293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Model Training &amp; Optimization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64874" y="360235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Trained a basic Convolutional Neural Network (CNN) from scratch as a baseline for comparison.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4306848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Leveraged transfer learning with pre-trained MobileNetV2 and EfficientNetV2-B0 models, implementing both head-only and full fine-tuning strategies.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5328880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Employed advanced optimization callbacks such as EarlyStopping and ReduceLROnPlateau to fine-tune training and prevent performance plateaus.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6574155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Finally, we developed an intuitive, lightweight Flask and Tailwind CSS web application, complete with drag-and-drop functionality and live prediction previews.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858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3429" y="3064312"/>
            <a:ext cx="4924544" cy="596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Tools and Technologies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63429" y="3947041"/>
            <a:ext cx="13103543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project leveraged a robust stack of cutting-edge tools and frameworks for deep learning and web development.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763429" y="4657844"/>
            <a:ext cx="2765227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Deep Learning Ecosystem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63429" y="5146953"/>
            <a:ext cx="6319004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Language: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Python 3.11 for all machine learning tasks.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63429" y="5519023"/>
            <a:ext cx="6319004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Frameworks: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TensorFlow 2.15 and Keras for building and training neural networks.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63429" y="6196370"/>
            <a:ext cx="6319004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Libraries: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OpenCV for image processing, Pillow for image manipulation, and Albumentations for efficient data augmentation.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555587" y="4657844"/>
            <a:ext cx="3491151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Web Application &amp; Development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555587" y="5146953"/>
            <a:ext cx="6319004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Backend: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Flask 3.0.3 for a lightweight and scalable web server.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7555587" y="5519023"/>
            <a:ext cx="6319004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Frontend: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HTML5, Tailwind CSS for modern and responsive UI, and JavaScript for interactive elements.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7555587" y="6196370"/>
            <a:ext cx="6319004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Development Environment: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Google Colab (utilizing T4 GPU for accelerated training) and VS Code for efficient code development.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7555587" y="6873716"/>
            <a:ext cx="6319004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 Hosting:</a:t>
            </a: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Google Drive for secure and accessible storage of large model files.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7628"/>
            <a:ext cx="714339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Model Performance Comparison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4454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rigorous testing and comparison of different models clearly demonstrate the superior performance of transfer learning, especially with EfficientNetV2-B0.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902863"/>
            <a:ext cx="13042821" cy="3440668"/>
          </a:xfrm>
          <a:prstGeom prst="roundRect">
            <a:avLst>
              <a:gd name="adj" fmla="val 86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910483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99887" y="3037165"/>
            <a:ext cx="32471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CNN (Scratch)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4651415" y="3037165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1.2 M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996351" y="3037165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26.9 %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9341287" y="3037165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0.24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1686223" y="3037165"/>
            <a:ext cx="194441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—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801410" y="3481388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99887" y="3608070"/>
            <a:ext cx="32471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MobileNetV2 (head-only)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4651415" y="3608070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2.2 M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6996351" y="3608070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68.4 %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341287" y="3608070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0.68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11686223" y="3608070"/>
            <a:ext cx="194441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87 %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801410" y="4052292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99887" y="4178975"/>
            <a:ext cx="32471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MobileNetV2 (fine-tuned, SGD)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4651415" y="4178975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2.4 M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6996351" y="4178975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69.7 %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9341287" y="4178975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0.68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11686223" y="4178975"/>
            <a:ext cx="194441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89 %</a:t>
            </a:r>
            <a:endParaRPr lang="en-US" sz="1550" dirty="0"/>
          </a:p>
        </p:txBody>
      </p:sp>
      <p:sp>
        <p:nvSpPr>
          <p:cNvPr id="23" name="Shape 21"/>
          <p:cNvSpPr/>
          <p:nvPr/>
        </p:nvSpPr>
        <p:spPr>
          <a:xfrm>
            <a:off x="801410" y="4623197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999887" y="4749879"/>
            <a:ext cx="32471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MobileNetV2 (fine-tuned, AdamW)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4651415" y="4749879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2.4 M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6996351" y="4749879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72.1 %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9341287" y="4749879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0.68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11686223" y="4749879"/>
            <a:ext cx="194441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90 %</a:t>
            </a:r>
            <a:endParaRPr lang="en-US" sz="1550" dirty="0"/>
          </a:p>
        </p:txBody>
      </p:sp>
      <p:sp>
        <p:nvSpPr>
          <p:cNvPr id="29" name="Shape 27"/>
          <p:cNvSpPr/>
          <p:nvPr/>
        </p:nvSpPr>
        <p:spPr>
          <a:xfrm>
            <a:off x="801410" y="5194102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999887" y="5320784"/>
            <a:ext cx="32471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EfficientNetV2-B0 (head-only)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4651415" y="5320784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4.2 M</a:t>
            </a:r>
            <a:endParaRPr lang="en-US" sz="1550" dirty="0"/>
          </a:p>
        </p:txBody>
      </p:sp>
      <p:sp>
        <p:nvSpPr>
          <p:cNvPr id="32" name="Text 30"/>
          <p:cNvSpPr/>
          <p:nvPr/>
        </p:nvSpPr>
        <p:spPr>
          <a:xfrm>
            <a:off x="6996351" y="5320784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76.5 %</a:t>
            </a:r>
            <a:endParaRPr lang="en-US" sz="1550" dirty="0"/>
          </a:p>
        </p:txBody>
      </p:sp>
      <p:sp>
        <p:nvSpPr>
          <p:cNvPr id="33" name="Text 31"/>
          <p:cNvSpPr/>
          <p:nvPr/>
        </p:nvSpPr>
        <p:spPr>
          <a:xfrm>
            <a:off x="9341287" y="5320784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0.70</a:t>
            </a:r>
            <a:endParaRPr lang="en-US" sz="1550" dirty="0"/>
          </a:p>
        </p:txBody>
      </p:sp>
      <p:sp>
        <p:nvSpPr>
          <p:cNvPr id="34" name="Text 32"/>
          <p:cNvSpPr/>
          <p:nvPr/>
        </p:nvSpPr>
        <p:spPr>
          <a:xfrm>
            <a:off x="11686223" y="5320784"/>
            <a:ext cx="194441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94 %</a:t>
            </a:r>
            <a:endParaRPr lang="en-US" sz="1550" dirty="0"/>
          </a:p>
        </p:txBody>
      </p:sp>
      <p:sp>
        <p:nvSpPr>
          <p:cNvPr id="35" name="Shape 33"/>
          <p:cNvSpPr/>
          <p:nvPr/>
        </p:nvSpPr>
        <p:spPr>
          <a:xfrm>
            <a:off x="801410" y="5765006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999887" y="5891689"/>
            <a:ext cx="32471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EfficientNetV2-B0 (fine-tuned)</a:t>
            </a:r>
            <a:endParaRPr lang="en-US" sz="1550" dirty="0"/>
          </a:p>
        </p:txBody>
      </p:sp>
      <p:sp>
        <p:nvSpPr>
          <p:cNvPr id="37" name="Text 35"/>
          <p:cNvSpPr/>
          <p:nvPr/>
        </p:nvSpPr>
        <p:spPr>
          <a:xfrm>
            <a:off x="4651415" y="5891689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4.2 M</a:t>
            </a:r>
            <a:endParaRPr lang="en-US" sz="1550" dirty="0"/>
          </a:p>
        </p:txBody>
      </p:sp>
      <p:sp>
        <p:nvSpPr>
          <p:cNvPr id="38" name="Text 36"/>
          <p:cNvSpPr/>
          <p:nvPr/>
        </p:nvSpPr>
        <p:spPr>
          <a:xfrm>
            <a:off x="6996351" y="5891689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77.2 %</a:t>
            </a:r>
            <a:endParaRPr lang="en-US" sz="1550" dirty="0"/>
          </a:p>
        </p:txBody>
      </p:sp>
      <p:sp>
        <p:nvSpPr>
          <p:cNvPr id="39" name="Text 37"/>
          <p:cNvSpPr/>
          <p:nvPr/>
        </p:nvSpPr>
        <p:spPr>
          <a:xfrm>
            <a:off x="9341287" y="5891689"/>
            <a:ext cx="19406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0.70</a:t>
            </a:r>
            <a:endParaRPr lang="en-US" sz="1550" dirty="0"/>
          </a:p>
        </p:txBody>
      </p:sp>
      <p:sp>
        <p:nvSpPr>
          <p:cNvPr id="40" name="Text 38"/>
          <p:cNvSpPr/>
          <p:nvPr/>
        </p:nvSpPr>
        <p:spPr>
          <a:xfrm>
            <a:off x="11686223" y="5891689"/>
            <a:ext cx="194441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96 %</a:t>
            </a:r>
            <a:endParaRPr lang="en-US" sz="1550" dirty="0"/>
          </a:p>
        </p:txBody>
      </p:sp>
      <p:sp>
        <p:nvSpPr>
          <p:cNvPr id="41" name="Text 39"/>
          <p:cNvSpPr/>
          <p:nvPr/>
        </p:nvSpPr>
        <p:spPr>
          <a:xfrm>
            <a:off x="793790" y="656677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</a:t>
            </a:r>
            <a:r>
              <a:rPr lang="en-US" sz="15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EfficientNetV2-B0 (fine-tuned)</a:t>
            </a: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model emerged as the clear winner, achieving the highest validation accuracy and top-3 accuracy, underscoring the significant benefits of fine-tuning powerful pre-trained models for specialized tasks.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541" y="452321"/>
            <a:ext cx="928520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Live Demo: The Web Application in Action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26980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user-friendly web application provides real-time tree species identification with robust rejection capabilities. Users can simply drag and drop images for instant analysis.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793790" y="6294684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numCol="2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Successful Classification:</a:t>
            </a: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The application accurately identifies "Mountain Ebony" with high confidence, displaying the predicted species name and confidence score clearly.                                     </a:t>
            </a:r>
            <a:r>
              <a:rPr lang="en-US" sz="15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Robust Rejection:</a:t>
            </a: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The system intelligently classifies an unrelated input (e.g., a hand) as "Not a tree image," demonstrating its ability to distinguish between relevant and irrelevant visual data.</a:t>
            </a:r>
            <a:endParaRPr lang="en-US" sz="15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8E8376-91DE-431E-A9B0-24DC20B60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89" y="1934916"/>
            <a:ext cx="5986151" cy="40722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2FB2D7-D62A-4921-89D3-92C4F290A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3130" y="1904881"/>
            <a:ext cx="5986151" cy="407226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0365"/>
            <a:ext cx="768667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Project Summary &amp; Achievements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987278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 successfully developed a highly performant and practical solution for tree species identification, moving from complex deep learning challenges to a deployable web application.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845600"/>
            <a:ext cx="13042821" cy="2413635"/>
          </a:xfrm>
          <a:prstGeom prst="roundRect">
            <a:avLst>
              <a:gd name="adj" fmla="val 1233"/>
            </a:avLst>
          </a:prstGeom>
          <a:solidFill>
            <a:srgbClr val="F0EDE6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845600"/>
            <a:ext cx="4347567" cy="2413635"/>
          </a:xfrm>
          <a:prstGeom prst="roundRect">
            <a:avLst>
              <a:gd name="adj" fmla="val 1233"/>
            </a:avLst>
          </a:prstGeom>
          <a:solidFill>
            <a:srgbClr val="F0EDE6"/>
          </a:solidFill>
          <a:ln/>
        </p:spPr>
      </p:sp>
      <p:sp>
        <p:nvSpPr>
          <p:cNvPr id="6" name="Text 4"/>
          <p:cNvSpPr/>
          <p:nvPr/>
        </p:nvSpPr>
        <p:spPr>
          <a:xfrm>
            <a:off x="992148" y="404395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Superior Performance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92148" y="4473178"/>
            <a:ext cx="365307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Achieved an impressive 77.2% validation accuracy and a 70% macro-F1 score, exceeding initial benchmarks for fine-grained classification.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141357" y="3845600"/>
            <a:ext cx="4347567" cy="2413635"/>
          </a:xfrm>
          <a:prstGeom prst="rect">
            <a:avLst/>
          </a:prstGeom>
          <a:solidFill>
            <a:srgbClr val="F0EDE6"/>
          </a:solidFill>
          <a:ln/>
        </p:spPr>
      </p:sp>
      <p:sp>
        <p:nvSpPr>
          <p:cNvPr id="9" name="Shape 7"/>
          <p:cNvSpPr/>
          <p:nvPr/>
        </p:nvSpPr>
        <p:spPr>
          <a:xfrm>
            <a:off x="5141357" y="3845600"/>
            <a:ext cx="22860" cy="2413635"/>
          </a:xfrm>
          <a:prstGeom prst="roundRect">
            <a:avLst>
              <a:gd name="adj" fmla="val 130232"/>
            </a:avLst>
          </a:prstGeom>
          <a:solidFill>
            <a:srgbClr val="D6D3CC"/>
          </a:solidFill>
          <a:ln/>
        </p:spPr>
      </p:sp>
      <p:sp>
        <p:nvSpPr>
          <p:cNvPr id="10" name="Text 8"/>
          <p:cNvSpPr/>
          <p:nvPr/>
        </p:nvSpPr>
        <p:spPr>
          <a:xfrm>
            <a:off x="5637490" y="404395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Enhanced Robustness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5637490" y="4473178"/>
            <a:ext cx="3355300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Successfully implemented a reliable and efficient system for rejecting non-tree images, ensuring cleaner and more dependable predictions in real-world scenarios.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488924" y="3845600"/>
            <a:ext cx="4347567" cy="2413635"/>
          </a:xfrm>
          <a:prstGeom prst="rect">
            <a:avLst/>
          </a:prstGeom>
          <a:solidFill>
            <a:srgbClr val="F0EDE6"/>
          </a:solidFill>
          <a:ln/>
        </p:spPr>
      </p:sp>
      <p:sp>
        <p:nvSpPr>
          <p:cNvPr id="13" name="Shape 11"/>
          <p:cNvSpPr/>
          <p:nvPr/>
        </p:nvSpPr>
        <p:spPr>
          <a:xfrm>
            <a:off x="9488924" y="3845600"/>
            <a:ext cx="22860" cy="2413635"/>
          </a:xfrm>
          <a:prstGeom prst="roundRect">
            <a:avLst>
              <a:gd name="adj" fmla="val 130232"/>
            </a:avLst>
          </a:prstGeom>
          <a:solidFill>
            <a:srgbClr val="D6D3CC"/>
          </a:solidFill>
          <a:ln/>
        </p:spPr>
      </p:sp>
      <p:sp>
        <p:nvSpPr>
          <p:cNvPr id="14" name="Text 12"/>
          <p:cNvSpPr/>
          <p:nvPr/>
        </p:nvSpPr>
        <p:spPr>
          <a:xfrm>
            <a:off x="9985058" y="404395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Practical Deployment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9985058" y="4473178"/>
            <a:ext cx="365307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Delivered a lightweight, responsive, and intuitive web application ready for practical use in forest surveys and citizen science initiatives, making advanced AI accessible.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4893350" y="4804350"/>
            <a:ext cx="496133" cy="496133"/>
          </a:xfrm>
          <a:prstGeom prst="roundRect">
            <a:avLst>
              <a:gd name="adj" fmla="val 600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413" y="4897338"/>
            <a:ext cx="248007" cy="310039"/>
          </a:xfrm>
          <a:prstGeom prst="rect">
            <a:avLst/>
          </a:prstGeom>
        </p:spPr>
      </p:pic>
      <p:sp>
        <p:nvSpPr>
          <p:cNvPr id="18" name="Shape 15"/>
          <p:cNvSpPr/>
          <p:nvPr/>
        </p:nvSpPr>
        <p:spPr>
          <a:xfrm>
            <a:off x="9240917" y="4804350"/>
            <a:ext cx="496133" cy="496133"/>
          </a:xfrm>
          <a:prstGeom prst="roundRect">
            <a:avLst>
              <a:gd name="adj" fmla="val 6001"/>
            </a:avLst>
          </a:prstGeom>
          <a:solidFill>
            <a:srgbClr val="FCFBF8"/>
          </a:solidFill>
          <a:ln w="22860">
            <a:solidFill>
              <a:srgbClr val="D6D3CC"/>
            </a:solidFill>
            <a:prstDash val="solid"/>
          </a:ln>
        </p:spPr>
      </p:sp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4980" y="4897338"/>
            <a:ext cx="248007" cy="31003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5053"/>
            <a:ext cx="557510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Future Work &amp; Roadmap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9196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project lays a strong foundation for future enhancements, aiming to expand dataset coverage and integrate advanced functionalities for broader utility.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845600"/>
            <a:ext cx="4248388" cy="1143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92148" y="463927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Dataset Expansion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92148" y="5068491"/>
            <a:ext cx="385167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Expand the existing dataset to include more tree species, as well as images captured across different seasons and from drone perspectives for comprehensive applicability.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006" y="3547943"/>
            <a:ext cx="4248388" cy="114300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89364" y="4341614"/>
            <a:ext cx="266688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Geo-tagging Integration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5389364" y="4770834"/>
            <a:ext cx="385167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 geo-tagging capabilities with predictions, allowing for live mapping of identified tree species and enhanced ecological monitoring.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8222" y="3250287"/>
            <a:ext cx="4248388" cy="114300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86580" y="404395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Mobile Deployment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9786580" y="4473178"/>
            <a:ext cx="3851672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Optimize and export the deep learning model to TensorFlow Lite, enabling seamless integration into a dedicated mobile application for on-the-go tree identification.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1042</Words>
  <Application>Microsoft Office PowerPoint</Application>
  <PresentationFormat>Custom</PresentationFormat>
  <Paragraphs>113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Alice</vt:lpstr>
      <vt:lpstr>Lora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manish kumar gupta</cp:lastModifiedBy>
  <cp:revision>2</cp:revision>
  <dcterms:created xsi:type="dcterms:W3CDTF">2025-08-04T23:02:26Z</dcterms:created>
  <dcterms:modified xsi:type="dcterms:W3CDTF">2025-08-04T23:07:16Z</dcterms:modified>
</cp:coreProperties>
</file>